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67" r:id="rId12"/>
    <p:sldId id="259" r:id="rId13"/>
    <p:sldId id="282" r:id="rId14"/>
    <p:sldId id="283" r:id="rId15"/>
    <p:sldId id="277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Kryminalistyka</a:t>
          </a:r>
          <a:endParaRPr lang="en-US" b="1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Kryminalistyka</a:t>
          </a:r>
          <a:endParaRPr lang="en-US" sz="1100" b="1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Potrafi rozpoznać osobę na odległość, gdzie inne dane biometryczne są zasłonięte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r>
              <a:rPr lang="pl-PL" dirty="0"/>
              <a:t>• Rozpoznawanie i analiza gestów i postawy: Aby uzyskać bardziej zaawansowany naturalny interfejs z</a:t>
            </a:r>
          </a:p>
          <a:p>
            <a:r>
              <a:rPr lang="pl-PL" dirty="0"/>
              <a:t>komputery i systemy komputerowe, rozpoznawanie ludzkich gestów i postawy jest ważne</a:t>
            </a:r>
          </a:p>
          <a:p>
            <a:r>
              <a:rPr lang="pl-PL" dirty="0"/>
              <a:t>klawisz. Ma obiecujące zastosowania, takie jak gry, rozpoznawanie języka migowego, urządzenia sterujące,</a:t>
            </a:r>
          </a:p>
          <a:p>
            <a:r>
              <a:rPr lang="pl-PL" dirty="0"/>
              <a:t>i inni (</a:t>
            </a:r>
            <a:r>
              <a:rPr lang="pl-PL" dirty="0" err="1"/>
              <a:t>Ronchetti</a:t>
            </a:r>
            <a:r>
              <a:rPr lang="pl-PL" dirty="0"/>
              <a:t> i </a:t>
            </a:r>
            <a:r>
              <a:rPr lang="pl-PL" dirty="0" err="1"/>
              <a:t>Avancini</a:t>
            </a:r>
            <a:r>
              <a:rPr lang="pl-PL" dirty="0"/>
              <a:t>, 2011; </a:t>
            </a:r>
            <a:r>
              <a:rPr lang="pl-PL" dirty="0" err="1"/>
              <a:t>Seperi</a:t>
            </a:r>
            <a:r>
              <a:rPr lang="pl-PL" dirty="0"/>
              <a:t> i in., 2006).</a:t>
            </a:r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  <a:p>
            <a:r>
              <a:rPr lang="pl-PL" dirty="0"/>
              <a:t>• Sztuka i rozrywka: Rozpoznawanie ruchu jest przydatne w analizowaniu, uczeniu się i uczuciu</a:t>
            </a:r>
          </a:p>
          <a:p>
            <a:r>
              <a:rPr lang="pl-PL" dirty="0"/>
              <a:t>rozumienie ruchów tańca artystycznego jak w tańcach takich jak </a:t>
            </a:r>
            <a:r>
              <a:rPr lang="pl-PL" dirty="0" err="1"/>
              <a:t>Bharatnatyam</a:t>
            </a:r>
            <a:r>
              <a:rPr lang="pl-PL" dirty="0"/>
              <a:t> i Salsa. Kale i</a:t>
            </a:r>
          </a:p>
          <a:p>
            <a:r>
              <a:rPr lang="pl-PL" dirty="0"/>
              <a:t>Patil (2015) rozpoznał sekwencję taneczną </a:t>
            </a:r>
            <a:r>
              <a:rPr lang="pl-PL" dirty="0" err="1"/>
              <a:t>Bharatnatyam</a:t>
            </a:r>
            <a:r>
              <a:rPr lang="pl-PL" dirty="0"/>
              <a:t> z danych głębi. To także pomaga</a:t>
            </a:r>
          </a:p>
          <a:p>
            <a:r>
              <a:rPr lang="pl-PL" dirty="0"/>
              <a:t>zwiększyć efektywność sceny i zmianę ruchów wymaganych dla jakości i</a:t>
            </a:r>
          </a:p>
          <a:p>
            <a:r>
              <a:rPr lang="pl-PL" dirty="0"/>
              <a:t>wpływ działania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BME.2015.2480296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zjoterapeutom.pl/files/31/fazy_chodu_aktywnosc_miesniowa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42803321_Biometric_Gait_Authentication_Using_Accelerometer_Sens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ftp/arxiv/papers/1608/1608.0676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oulu.fi/~gyzhao/research/gait_recognition.htm" TargetMode="External"/><Relationship Id="rId2" Type="http://schemas.openxmlformats.org/officeDocument/2006/relationships/hyperlink" Target="https://arxiv.org/pdf/1804.08506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pdf/1804.0850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380" y="1477424"/>
            <a:ext cx="6050151" cy="3581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847001" y="52450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Sparametryzowany wykres kroku charakterystycznego dla (a) normalnego chodzenie (klaster B) i (b) dla upośledzonego chodzenia (klaster A).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8431077" y="6399014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2E414F"/>
                </a:solidFill>
                <a:latin typeface="Roboto" pitchFamily="2" charset="0"/>
              </a:rPr>
              <a:t>DOI:</a:t>
            </a:r>
            <a:r>
              <a:rPr lang="pl-PL" dirty="0">
                <a:solidFill>
                  <a:srgbClr val="654CB3"/>
                </a:solidFill>
                <a:latin typeface="Roboto" pitchFamily="2" charset="0"/>
                <a:hlinkClick r:id="rId3"/>
              </a:rPr>
              <a:t>10.1109/TBME.2015.2480296</a:t>
            </a:r>
            <a:endParaRPr lang="pl-PL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4745ADE7-F256-4401-98D0-EFD0A06C37D7}"/>
              </a:ext>
            </a:extLst>
          </p:cNvPr>
          <p:cNvSpPr/>
          <p:nvPr/>
        </p:nvSpPr>
        <p:spPr>
          <a:xfrm>
            <a:off x="7013531" y="1202157"/>
            <a:ext cx="4314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aby zacząć przesuwać tylną stopę do przodu, co powoduje spadek przyspieszenia do przodu, a następnie wzrost, gdy mięśnie łydki tylnej stopy zaczynają odsuwać piętę. Ta nieciągłość w odpowiedzi obciążenia podzieliła pik R-A na R i 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Brak interwału I-S wydawał się ściśle związany z korzystaniem z pomocy do chodzenia, zwłaszcza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9" name="Picture 2" descr="image008">
            <a:extLst>
              <a:ext uri="{FF2B5EF4-FFF2-40B4-BE49-F238E27FC236}">
                <a16:creationId xmlns:a16="http://schemas.microsoft.com/office/drawing/2014/main" id="{46F1B733-C681-4400-90BB-3AEE881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42" y="1071451"/>
            <a:ext cx="7702200" cy="19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lot_22_clear">
            <a:extLst>
              <a:ext uri="{FF2B5EF4-FFF2-40B4-BE49-F238E27FC236}">
                <a16:creationId xmlns:a16="http://schemas.microsoft.com/office/drawing/2014/main" id="{1080FE8B-88B2-4F7B-9AAE-5D36634F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1" y="3194505"/>
            <a:ext cx="6436823" cy="27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DD780F2-20D5-4A3C-BF7C-DA32C89FCFC4}"/>
              </a:ext>
            </a:extLst>
          </p:cNvPr>
          <p:cNvSpPr txBox="1"/>
          <p:nvPr/>
        </p:nvSpPr>
        <p:spPr>
          <a:xfrm>
            <a:off x="7449671" y="3866805"/>
            <a:ext cx="4639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5. Pięta dotyka ziemi (</a:t>
            </a:r>
            <a:r>
              <a:rPr lang="pl-PL" dirty="0" err="1"/>
              <a:t>heel-touching-ground</a:t>
            </a:r>
            <a:r>
              <a:rPr lang="pl-PL" dirty="0"/>
              <a:t>)</a:t>
            </a:r>
          </a:p>
          <a:p>
            <a:r>
              <a:rPr lang="pl-PL" dirty="0"/>
              <a:t>1. Faza podporu (stance)</a:t>
            </a:r>
          </a:p>
          <a:p>
            <a:r>
              <a:rPr lang="pl-PL" dirty="0"/>
              <a:t>2. Pięta nad ziemią (</a:t>
            </a:r>
            <a:r>
              <a:rPr lang="pl-PL" dirty="0" err="1"/>
              <a:t>heel</a:t>
            </a:r>
            <a:r>
              <a:rPr lang="pl-PL" dirty="0"/>
              <a:t>-off-</a:t>
            </a:r>
            <a:r>
              <a:rPr lang="pl-PL" dirty="0" err="1"/>
              <a:t>ground</a:t>
            </a:r>
            <a:r>
              <a:rPr lang="pl-PL" dirty="0"/>
              <a:t>)</a:t>
            </a:r>
          </a:p>
          <a:p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D1A31F81-816A-4034-B70C-3383294826F7}"/>
              </a:ext>
            </a:extLst>
          </p:cNvPr>
          <p:cNvSpPr/>
          <p:nvPr/>
        </p:nvSpPr>
        <p:spPr>
          <a:xfrm>
            <a:off x="975685" y="6498470"/>
            <a:ext cx="968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http://www.fizjoterapeutom.pl/files/31/fazy_chodu_aktywnosc_miesniowa.pdf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935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21" y="224445"/>
            <a:ext cx="11105804" cy="1292628"/>
          </a:xfrm>
        </p:spPr>
        <p:txBody>
          <a:bodyPr>
            <a:normAutofit/>
          </a:bodyPr>
          <a:lstStyle/>
          <a:p>
            <a:r>
              <a:rPr lang="pl-PL" sz="4000" dirty="0"/>
              <a:t>Algorytmy rozpoznawania chodu na podstawie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https://www.researchgate.net/publication/42803321_Biometric_Gait_Authentication_Using_Accelerometer_Sensor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pl-PL"/>
              <a:t>Widzenie maszynowe i model	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DF8298-6470-468E-AF6F-37A1FEDD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l-PL">
                <a:hlinkClick r:id="rId2"/>
              </a:rPr>
              <a:t>https://arxiv.org/ftp/arxiv/papers/1608/1608.06761.pdf</a:t>
            </a:r>
            <a:endParaRPr lang="pl-PL" dirty="0"/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747838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91" y="4076700"/>
            <a:ext cx="5114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Gait</a:t>
            </a:r>
            <a:r>
              <a:rPr lang="pl-PL" dirty="0"/>
              <a:t> Energy Image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095B1-DEAC-4F45-AD46-A50F309BB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https://arxiv.org/pdf/1804.08506.pdf</a:t>
            </a:r>
            <a:endParaRPr lang="pl-PL" dirty="0"/>
          </a:p>
          <a:p>
            <a:endParaRPr lang="pl-PL" dirty="0"/>
          </a:p>
          <a:p>
            <a:r>
              <a:rPr lang="pl-PL" dirty="0">
                <a:hlinkClick r:id="rId3"/>
              </a:rPr>
              <a:t>http://www.ee.oulu.fi/~gyzhao/research/gait_recognition.htm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125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Gait</a:t>
            </a:r>
            <a:r>
              <a:rPr lang="pl-PL" dirty="0"/>
              <a:t> Energy Volume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095B1-DEAC-4F45-AD46-A50F309BB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https://arxiv.org/pdf/1804.08506.pdf</a:t>
            </a:r>
            <a:endParaRPr lang="pl-PL" dirty="0"/>
          </a:p>
        </p:txBody>
      </p:sp>
      <p:pic>
        <p:nvPicPr>
          <p:cNvPr id="3074" name="Picture 2" descr="https://www.intechopen.com/media/chapter/55073/media/F6.png">
            <a:extLst>
              <a:ext uri="{FF2B5EF4-FFF2-40B4-BE49-F238E27FC236}">
                <a16:creationId xmlns:a16="http://schemas.microsoft.com/office/drawing/2014/main" id="{433A1BDC-9C26-4C22-ABC6-E15849B9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045" y="1167093"/>
            <a:ext cx="36480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intechopen.com/media/chapter/55073/media/F3.png">
            <a:extLst>
              <a:ext uri="{FF2B5EF4-FFF2-40B4-BE49-F238E27FC236}">
                <a16:creationId xmlns:a16="http://schemas.microsoft.com/office/drawing/2014/main" id="{CDACFC25-EBED-41BE-9FA5-56B5B881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73" y="3230656"/>
            <a:ext cx="39719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6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505430"/>
          </a:xfrm>
        </p:spPr>
        <p:txBody>
          <a:bodyPr/>
          <a:lstStyle/>
          <a:p>
            <a:r>
              <a:rPr lang="pl-PL" dirty="0"/>
              <a:t>Zalety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545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505430"/>
          </a:xfrm>
        </p:spPr>
        <p:txBody>
          <a:bodyPr/>
          <a:lstStyle/>
          <a:p>
            <a:r>
              <a:rPr lang="pl-PL" dirty="0"/>
              <a:t>Wady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93594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/>
          <a:stretch/>
        </p:blipFill>
        <p:spPr>
          <a:xfrm>
            <a:off x="1075114" y="2168746"/>
            <a:ext cx="3571701" cy="4545106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5444837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794657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762582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12127" y="2132214"/>
            <a:ext cx="4884376" cy="45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919</Words>
  <Application>Microsoft Office PowerPoint</Application>
  <PresentationFormat>Panoramiczny</PresentationFormat>
  <Paragraphs>113</Paragraphs>
  <Slides>17</Slides>
  <Notes>5</Notes>
  <HiddenSlides>0</HiddenSlides>
  <MMClips>2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Franklin Gothic Book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Fazy chodu</vt:lpstr>
      <vt:lpstr>Wykrywanie kroków na podstawie akcelerometru</vt:lpstr>
      <vt:lpstr>Wykrywanie kroków na podstawie akcelerometru</vt:lpstr>
      <vt:lpstr>Algorytmy rozpoznawania chodu na podstawie akcelerometru</vt:lpstr>
      <vt:lpstr>Widzenie maszynowe i model </vt:lpstr>
      <vt:lpstr>Gait Energy Image</vt:lpstr>
      <vt:lpstr>Gait Energy Volume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25</cp:revision>
  <dcterms:created xsi:type="dcterms:W3CDTF">2019-05-25T10:07:47Z</dcterms:created>
  <dcterms:modified xsi:type="dcterms:W3CDTF">2019-05-26T09:47:40Z</dcterms:modified>
</cp:coreProperties>
</file>